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9" r:id="rId3"/>
    <p:sldId id="264" r:id="rId4"/>
    <p:sldId id="265" r:id="rId5"/>
    <p:sldId id="266" r:id="rId6"/>
    <p:sldId id="267" r:id="rId7"/>
    <p:sldId id="318" r:id="rId8"/>
    <p:sldId id="268" r:id="rId9"/>
    <p:sldId id="269" r:id="rId10"/>
    <p:sldId id="270" r:id="rId11"/>
    <p:sldId id="271" r:id="rId12"/>
    <p:sldId id="286" r:id="rId13"/>
    <p:sldId id="272" r:id="rId14"/>
    <p:sldId id="317" r:id="rId15"/>
    <p:sldId id="263" r:id="rId16"/>
    <p:sldId id="301" r:id="rId17"/>
    <p:sldId id="262" r:id="rId18"/>
    <p:sldId id="303" r:id="rId19"/>
    <p:sldId id="304" r:id="rId20"/>
    <p:sldId id="259" r:id="rId21"/>
    <p:sldId id="302" r:id="rId22"/>
    <p:sldId id="316" r:id="rId23"/>
    <p:sldId id="287" r:id="rId24"/>
    <p:sldId id="288" r:id="rId25"/>
    <p:sldId id="292" r:id="rId26"/>
    <p:sldId id="290" r:id="rId27"/>
    <p:sldId id="291" r:id="rId28"/>
    <p:sldId id="293" r:id="rId29"/>
    <p:sldId id="294" r:id="rId30"/>
    <p:sldId id="295" r:id="rId31"/>
    <p:sldId id="315" r:id="rId32"/>
    <p:sldId id="297" r:id="rId33"/>
    <p:sldId id="298" r:id="rId34"/>
    <p:sldId id="299" r:id="rId35"/>
    <p:sldId id="300" r:id="rId36"/>
    <p:sldId id="310" r:id="rId37"/>
    <p:sldId id="311" r:id="rId38"/>
    <p:sldId id="312" r:id="rId39"/>
    <p:sldId id="313" r:id="rId40"/>
    <p:sldId id="314" r:id="rId41"/>
    <p:sldId id="320" r:id="rId42"/>
    <p:sldId id="321" r:id="rId43"/>
    <p:sldId id="323" r:id="rId44"/>
    <p:sldId id="32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595"/>
  </p:normalViewPr>
  <p:slideViewPr>
    <p:cSldViewPr snapToGrid="0">
      <p:cViewPr varScale="1">
        <p:scale>
          <a:sx n="88" d="100"/>
          <a:sy n="88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8FC72-AB1D-404D-9F03-9B19BDAF2078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6675-9E76-4140-925D-5BC92AF31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7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0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2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6675-9E76-4140-925D-5BC92AF31C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8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6307-BE7D-8C42-8351-D7103C829300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A473-7545-F843-84DE-AFC994D4D25C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4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ACAA-F4AD-1244-AE0C-0C0A55A3F774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4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3680A-61C1-584F-816C-C8B9B58CF75E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7351-1F51-5242-8C8A-284F9847F29B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B808-72C3-4E4B-A2CA-A0320CE7964D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6A40C-FA2A-444C-B31F-53DA96682523}" type="datetime1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3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47F-932A-9F40-9D9F-2C3E84AE6FFF}" type="datetime1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06C43-80E4-E243-BDC4-FFFBFFAA261D}" type="datetime1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5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DDD5-A8EC-7242-A9D3-8CA319B9F71A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0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49DF-83F3-BA41-B618-EAD2895A787F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7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837-2256-ED42-9495-1C3DDF225D5C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5ED1E-F1FD-40D8-AA92-9B1026BB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8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cial_network_analysis_softwar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pajek.imfm.si/doku.ph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Network Science Overview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Sagar</a:t>
            </a:r>
            <a:r>
              <a:rPr lang="en-US" dirty="0"/>
              <a:t> </a:t>
            </a:r>
            <a:r>
              <a:rPr lang="en-US" dirty="0" err="1"/>
              <a:t>Samtani</a:t>
            </a:r>
            <a:r>
              <a:rPr lang="en-US" dirty="0"/>
              <a:t>, Weifeng Li,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Spring 2016</a:t>
            </a:r>
          </a:p>
          <a:p>
            <a:r>
              <a:rPr lang="en-US" b="1" dirty="0"/>
              <a:t>Acknowledgements: </a:t>
            </a:r>
            <a:r>
              <a:rPr lang="en-US" dirty="0"/>
              <a:t>Dr. C. Lee Giles, Pennsylvania State University; Dr. Mark Newman, University of Michigan; Dr. Christopher McCarty, University of </a:t>
            </a:r>
            <a:r>
              <a:rPr lang="en-US" dirty="0" smtClean="0"/>
              <a:t>Florida; Dr. </a:t>
            </a:r>
            <a:r>
              <a:rPr lang="en-US" dirty="0" err="1" smtClean="0"/>
              <a:t>Huan</a:t>
            </a:r>
            <a:r>
              <a:rPr lang="en-US" dirty="0" smtClean="0"/>
              <a:t> Liu, Arizona State University; Dr. </a:t>
            </a:r>
            <a:r>
              <a:rPr lang="en-US" dirty="0" err="1" smtClean="0"/>
              <a:t>Sudha</a:t>
            </a:r>
            <a:r>
              <a:rPr lang="en-US" dirty="0" smtClean="0"/>
              <a:t> Ram, University of Arizona; Dr. Jon Kleinberg, Cornell University; Rob Cross, University of Virginia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9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Network Metrics – Length and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923547" cy="4351338"/>
          </a:xfrm>
        </p:spPr>
        <p:txBody>
          <a:bodyPr/>
          <a:lstStyle/>
          <a:p>
            <a:r>
              <a:rPr lang="en-US" dirty="0" smtClean="0"/>
              <a:t>The length of a path is the number of links between two nodes. </a:t>
            </a:r>
          </a:p>
          <a:p>
            <a:pPr lvl="1"/>
            <a:endParaRPr lang="en-US" dirty="0"/>
          </a:p>
          <a:p>
            <a:r>
              <a:rPr lang="en-US" dirty="0" smtClean="0"/>
              <a:t>The distance between two nodes is the length of the shortest path (i.e., geodesic).</a:t>
            </a:r>
          </a:p>
          <a:p>
            <a:pPr lvl="1"/>
            <a:endParaRPr lang="en-US" dirty="0"/>
          </a:p>
          <a:p>
            <a:r>
              <a:rPr lang="en-US" dirty="0" smtClean="0"/>
              <a:t>Can also calculate average distances between two nodes.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0" y="2274595"/>
            <a:ext cx="4610100" cy="2686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5550" y="5175220"/>
            <a:ext cx="4200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Matrix with calculated geodesic distances </a:t>
            </a:r>
          </a:p>
          <a:p>
            <a:pPr algn="ctr"/>
            <a:r>
              <a:rPr lang="en-US" b="1" dirty="0" smtClean="0"/>
              <a:t>for each node combination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760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Metrics – Connected Components and Bridges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16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connected component of an undirected network is a subgraph in which any two nodes are connected to each other by paths, and which is connected to no additional nodes in the network. 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A bridge is an edge whose deletion increases the number of connected components.</a:t>
            </a:r>
            <a:endParaRPr lang="en-US" dirty="0" smtClean="0"/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66" y="1092383"/>
            <a:ext cx="3283618" cy="279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12" y="4394108"/>
            <a:ext cx="2143125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7912" y="3939674"/>
            <a:ext cx="395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Network with 3 connected components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937249" y="6371389"/>
            <a:ext cx="25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 edges signify bridges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027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Metrics – </a:t>
            </a:r>
            <a:r>
              <a:rPr lang="en-US" b="1" dirty="0" smtClean="0"/>
              <a:t>Eccentricity, Diameter, Radius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eccentricity of a node </a:t>
            </a:r>
            <a:r>
              <a:rPr lang="en-US" b="1" dirty="0" smtClean="0"/>
              <a:t>v</a:t>
            </a:r>
            <a:r>
              <a:rPr lang="en-US" dirty="0" smtClean="0"/>
              <a:t> is the maximum geodesic distance from </a:t>
            </a:r>
            <a:r>
              <a:rPr lang="en-US" b="1" dirty="0" smtClean="0"/>
              <a:t>v</a:t>
            </a:r>
            <a:r>
              <a:rPr lang="en-US" dirty="0" smtClean="0"/>
              <a:t> to all other nodes in graph </a:t>
            </a:r>
            <a:r>
              <a:rPr lang="en-US" b="1" dirty="0" smtClean="0"/>
              <a:t>G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diameter </a:t>
            </a:r>
            <a:r>
              <a:rPr lang="en-US" dirty="0" smtClean="0"/>
              <a:t>of a network is the maximum eccentricity. </a:t>
            </a:r>
          </a:p>
          <a:p>
            <a:pPr lvl="1"/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radius</a:t>
            </a:r>
            <a:r>
              <a:rPr lang="en-US" dirty="0" smtClean="0"/>
              <a:t> of a network is the minimum eccentricity.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10519" y="2996119"/>
                <a:ext cx="4304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Eccentricity(v)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𝑠h𝑜𝑟𝑡𝑒𝑠𝑡𝑃𝑎𝑡h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19" y="2996119"/>
                <a:ext cx="430489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955" y="3274640"/>
            <a:ext cx="3810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Metrics – Dyads and Cliques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5716" cy="4351338"/>
          </a:xfrm>
        </p:spPr>
        <p:txBody>
          <a:bodyPr/>
          <a:lstStyle/>
          <a:p>
            <a:r>
              <a:rPr lang="en-US" dirty="0" smtClean="0"/>
              <a:t>Identifying subgroups can also be very useful in some networks.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dyad is a pairing of two nodes. </a:t>
            </a:r>
          </a:p>
          <a:p>
            <a:pPr lvl="1"/>
            <a:endParaRPr lang="en-US" dirty="0"/>
          </a:p>
          <a:p>
            <a:r>
              <a:rPr lang="en-US" dirty="0" smtClean="0"/>
              <a:t>A clique is a set of three or more nodes.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343" y="2079625"/>
            <a:ext cx="4815840" cy="33462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2249" y="5355389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{7,8} is a dyad, and {1,2,3} is a clique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40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Terminology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Metrics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Node Level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Network Level</a:t>
            </a:r>
          </a:p>
          <a:p>
            <a:r>
              <a:rPr lang="en-US" dirty="0" smtClean="0"/>
              <a:t>Network Models</a:t>
            </a:r>
          </a:p>
          <a:p>
            <a:pPr lvl="1"/>
            <a:r>
              <a:rPr lang="en-US" sz="2300" dirty="0" smtClean="0"/>
              <a:t>ER Random Graph </a:t>
            </a:r>
          </a:p>
          <a:p>
            <a:pPr lvl="1"/>
            <a:r>
              <a:rPr lang="en-US" sz="2300" dirty="0"/>
              <a:t>Scale-free Network</a:t>
            </a:r>
          </a:p>
          <a:p>
            <a:pPr lvl="1"/>
            <a:r>
              <a:rPr lang="en-US" sz="2300" dirty="0" smtClean="0"/>
              <a:t>Small World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Web as a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Hubs and Authorities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HITS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PageRank</a:t>
            </a:r>
          </a:p>
          <a:p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Network Diffusion: the SIR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 Tools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Selected Open Source Visualization Tools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UCINET/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NetDraw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Pajek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3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Models: </a:t>
            </a:r>
            <a:r>
              <a:rPr lang="en-US" b="1" dirty="0" err="1" smtClean="0"/>
              <a:t>Erdos-Renyi</a:t>
            </a:r>
            <a:r>
              <a:rPr lang="en-US" b="1" dirty="0" smtClean="0"/>
              <a:t> Random Graph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0457"/>
                <a:ext cx="10515600" cy="27722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𝐺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𝑛</m:t>
                    </m:r>
                    <m:r>
                      <a:rPr lang="en-US" i="1" dirty="0" err="1" smtClean="0">
                        <a:latin typeface="Cambria Math" charset="0"/>
                      </a:rPr>
                      <m:t>,</m:t>
                    </m:r>
                    <m:r>
                      <a:rPr lang="en-US" i="1" dirty="0" err="1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 In a network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nodes, each possible edge in the graph is included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&lt;1/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, network contains many small components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=1/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, a giant component starts to form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log</m:t>
                    </m:r>
                    <m:r>
                      <a:rPr lang="en-US" i="1" dirty="0" smtClean="0">
                        <a:latin typeface="Cambria Math" charset="0"/>
                      </a:rPr>
                      <m:t>⁡(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)/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, the graph is almost surely connected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0457"/>
                <a:ext cx="10515600" cy="2772229"/>
              </a:xfrm>
              <a:blipFill rotWithShape="0">
                <a:blip r:embed="rId2"/>
                <a:stretch>
                  <a:fillRect l="-1043" t="-3736" r="-162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8" y="4114077"/>
            <a:ext cx="5413828" cy="2743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9459" y="4839707"/>
            <a:ext cx="390434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graph generated by the binomial model of </a:t>
            </a:r>
            <a:r>
              <a:rPr lang="en-US" dirty="0" err="1"/>
              <a:t>Erdős</a:t>
            </a:r>
            <a:r>
              <a:rPr lang="en-US" dirty="0"/>
              <a:t> and </a:t>
            </a:r>
            <a:r>
              <a:rPr lang="en-US" dirty="0" err="1"/>
              <a:t>Rényi</a:t>
            </a:r>
            <a:r>
              <a:rPr lang="en-US" dirty="0"/>
              <a:t> (</a:t>
            </a:r>
            <a:r>
              <a:rPr lang="en-US" i="1" dirty="0"/>
              <a:t>p</a:t>
            </a:r>
            <a:r>
              <a:rPr lang="en-US" dirty="0"/>
              <a:t> = 0.01)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91" y="892756"/>
            <a:ext cx="9275618" cy="57906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50508"/>
            <a:ext cx="11113171" cy="1400891"/>
          </a:xfrm>
        </p:spPr>
        <p:txBody>
          <a:bodyPr/>
          <a:lstStyle/>
          <a:p>
            <a:r>
              <a:rPr lang="en-US" b="1" dirty="0" err="1"/>
              <a:t>Erdos-Renyi</a:t>
            </a:r>
            <a:r>
              <a:rPr lang="en-US" b="1" dirty="0"/>
              <a:t> Random </a:t>
            </a:r>
            <a:r>
              <a:rPr lang="en-US" b="1" dirty="0" smtClean="0"/>
              <a:t>Graph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7982" y="6517773"/>
            <a:ext cx="659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www.ladamic.com</a:t>
            </a:r>
            <a:r>
              <a:rPr lang="en-US" dirty="0"/>
              <a:t>/</a:t>
            </a:r>
            <a:r>
              <a:rPr lang="en-US" dirty="0" err="1"/>
              <a:t>netlearn</a:t>
            </a:r>
            <a:r>
              <a:rPr lang="en-US" dirty="0"/>
              <a:t>/</a:t>
            </a:r>
            <a:r>
              <a:rPr lang="en-US" dirty="0" err="1"/>
              <a:t>nw</a:t>
            </a:r>
            <a:r>
              <a:rPr lang="en-US" dirty="0"/>
              <a:t>/</a:t>
            </a:r>
            <a:r>
              <a:rPr lang="en-US" dirty="0" err="1"/>
              <a:t>RandomGraphs.html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Models: </a:t>
            </a:r>
            <a:r>
              <a:rPr lang="en-US" b="1" dirty="0" smtClean="0"/>
              <a:t>Scale-free Network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6790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Real world networks display degree distribution that have a power-law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∝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These are called </a:t>
                </a:r>
                <a:r>
                  <a:rPr lang="en-US" i="1" dirty="0" smtClean="0"/>
                  <a:t>power-law</a:t>
                </a:r>
                <a:r>
                  <a:rPr lang="en-US" dirty="0" smtClean="0"/>
                  <a:t> or </a:t>
                </a:r>
                <a:r>
                  <a:rPr lang="en-US" i="1" dirty="0" smtClean="0"/>
                  <a:t>scale-free</a:t>
                </a:r>
                <a:r>
                  <a:rPr lang="en-US" dirty="0" smtClean="0"/>
                  <a:t> networks</a:t>
                </a:r>
              </a:p>
              <a:p>
                <a:r>
                  <a:rPr lang="en-US" i="1" dirty="0" smtClean="0"/>
                  <a:t>Preferential attachment </a:t>
                </a:r>
                <a:r>
                  <a:rPr lang="en-US" dirty="0" smtClean="0"/>
                  <a:t>model</a:t>
                </a:r>
              </a:p>
              <a:p>
                <a:pPr lvl="1"/>
                <a:r>
                  <a:rPr lang="en-US" dirty="0" smtClean="0"/>
                  <a:t>Start with a small group of nodes</a:t>
                </a:r>
              </a:p>
              <a:p>
                <a:pPr lvl="1"/>
                <a:r>
                  <a:rPr lang="en-US" dirty="0" smtClean="0"/>
                  <a:t>At each time-step, a new node comes in and attaches to existing nodes. The new node prefer to attach to nodes that have a higher degree.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679031"/>
              </a:xfrm>
              <a:blipFill rotWithShape="0">
                <a:blip r:embed="rId2"/>
                <a:stretch>
                  <a:fillRect l="-92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43" y="4369719"/>
            <a:ext cx="4992914" cy="235298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Scale-free </a:t>
            </a:r>
            <a:r>
              <a:rPr lang="en-US" b="1" dirty="0" smtClean="0"/>
              <a:t>Network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" y="1326861"/>
            <a:ext cx="10654454" cy="49942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Scale-free Network </a:t>
            </a:r>
            <a:r>
              <a:rPr lang="en-US" b="1" dirty="0" smtClean="0"/>
              <a:t>vs Random Graph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8" y="1251057"/>
            <a:ext cx="9053945" cy="52878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Network Terminology</a:t>
            </a:r>
          </a:p>
          <a:p>
            <a:r>
              <a:rPr lang="en-US" dirty="0" smtClean="0"/>
              <a:t>Network Metrics</a:t>
            </a:r>
          </a:p>
          <a:p>
            <a:pPr lvl="1"/>
            <a:r>
              <a:rPr lang="en-US" sz="2300" dirty="0" smtClean="0"/>
              <a:t>Node Level</a:t>
            </a:r>
          </a:p>
          <a:p>
            <a:pPr lvl="1"/>
            <a:r>
              <a:rPr lang="en-US" sz="2300" dirty="0" smtClean="0"/>
              <a:t>Network Level</a:t>
            </a:r>
          </a:p>
          <a:p>
            <a:r>
              <a:rPr lang="en-US" dirty="0" smtClean="0"/>
              <a:t>Network Models</a:t>
            </a:r>
          </a:p>
          <a:p>
            <a:pPr lvl="1"/>
            <a:r>
              <a:rPr lang="en-US" sz="2300" dirty="0" smtClean="0"/>
              <a:t>ER Random Graph </a:t>
            </a:r>
          </a:p>
          <a:p>
            <a:pPr lvl="1"/>
            <a:r>
              <a:rPr lang="en-US" sz="2300" dirty="0"/>
              <a:t>Scale-free Network</a:t>
            </a:r>
          </a:p>
          <a:p>
            <a:pPr lvl="1"/>
            <a:r>
              <a:rPr lang="en-US" sz="2300" dirty="0" smtClean="0"/>
              <a:t>Small World Network</a:t>
            </a:r>
          </a:p>
          <a:p>
            <a:r>
              <a:rPr lang="en-US" dirty="0" smtClean="0"/>
              <a:t>The Web as a Network</a:t>
            </a:r>
          </a:p>
          <a:p>
            <a:pPr lvl="1"/>
            <a:r>
              <a:rPr lang="en-US" sz="2300" dirty="0" smtClean="0"/>
              <a:t>Hubs and Authorities</a:t>
            </a:r>
          </a:p>
          <a:p>
            <a:pPr lvl="1"/>
            <a:r>
              <a:rPr lang="en-US" sz="2300" dirty="0" smtClean="0"/>
              <a:t>HITS</a:t>
            </a:r>
          </a:p>
          <a:p>
            <a:pPr lvl="1"/>
            <a:r>
              <a:rPr lang="en-US" sz="2300" dirty="0" smtClean="0"/>
              <a:t>PageRank</a:t>
            </a:r>
          </a:p>
          <a:p>
            <a:r>
              <a:rPr lang="en-US" sz="2900" dirty="0"/>
              <a:t>Network Diffusion: the SIR Model</a:t>
            </a:r>
          </a:p>
          <a:p>
            <a:r>
              <a:rPr lang="en-US" dirty="0"/>
              <a:t>Network Visualization Tools and </a:t>
            </a:r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Selected Open Source Visualization Tools</a:t>
            </a:r>
          </a:p>
          <a:p>
            <a:pPr lvl="1"/>
            <a:r>
              <a:rPr lang="en-US" dirty="0" smtClean="0"/>
              <a:t>UCINET/</a:t>
            </a:r>
            <a:r>
              <a:rPr lang="en-US" dirty="0" err="1" smtClean="0"/>
              <a:t>NetDraw</a:t>
            </a:r>
            <a:r>
              <a:rPr lang="en-US" dirty="0" smtClean="0"/>
              <a:t> Example</a:t>
            </a:r>
          </a:p>
          <a:p>
            <a:pPr lvl="1"/>
            <a:r>
              <a:rPr lang="en-US" dirty="0" err="1" smtClean="0"/>
              <a:t>Pajek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Models: </a:t>
            </a:r>
            <a:r>
              <a:rPr lang="en-US" b="1" dirty="0" smtClean="0"/>
              <a:t>Small World Network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980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Small world phenomenon:</a:t>
                </a:r>
              </a:p>
              <a:p>
                <a:pPr lvl="1"/>
                <a:r>
                  <a:rPr lang="en-US" dirty="0" smtClean="0"/>
                  <a:t>High clustering &amp; low average shortest path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 nodes):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i="1" dirty="0" smtClean="0"/>
                  <a:t>Watts-</a:t>
                </a:r>
                <a:r>
                  <a:rPr lang="en-US" i="1" dirty="0" err="1" smtClean="0"/>
                  <a:t>Strogatz</a:t>
                </a:r>
                <a:r>
                  <a:rPr lang="en-US" dirty="0" smtClean="0"/>
                  <a:t> Model</a:t>
                </a:r>
              </a:p>
              <a:p>
                <a:pPr lvl="1"/>
                <a:r>
                  <a:rPr lang="en-US" dirty="0" smtClean="0"/>
                  <a:t>An effort to generate small-world networks with high clustering coefficients</a:t>
                </a:r>
              </a:p>
              <a:p>
                <a:pPr lvl="1"/>
                <a:r>
                  <a:rPr lang="en-US" dirty="0" smtClean="0"/>
                  <a:t>Start with regular node and rewire each edge with a certain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Small-world and high clustering coefficient, but degree distribution does not match real-world networks.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98032"/>
              </a:xfrm>
              <a:blipFill rotWithShape="0">
                <a:blip r:embed="rId2"/>
                <a:stretch>
                  <a:fillRect l="-928" t="-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43" y="4470886"/>
            <a:ext cx="2017486" cy="1678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3011" y="6149068"/>
            <a:ext cx="300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Small-world Network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369720"/>
            <a:ext cx="4894943" cy="234141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Small World </a:t>
            </a:r>
            <a:r>
              <a:rPr lang="en-US" b="1" dirty="0" smtClean="0"/>
              <a:t>Network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92" y="1197542"/>
            <a:ext cx="8057016" cy="53413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77028" y="6388677"/>
            <a:ext cx="803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www.ladamic.com</a:t>
            </a:r>
            <a:r>
              <a:rPr lang="en-US" dirty="0"/>
              <a:t>/</a:t>
            </a:r>
            <a:r>
              <a:rPr lang="en-US" dirty="0" err="1"/>
              <a:t>netlearn</a:t>
            </a:r>
            <a:r>
              <a:rPr lang="en-US" dirty="0"/>
              <a:t>/NetLogo4/</a:t>
            </a:r>
            <a:r>
              <a:rPr lang="en-US" dirty="0" err="1"/>
              <a:t>SmallWorldWS.html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Terminology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Metrics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Node Level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Network Level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Models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ER Random Graph </a:t>
            </a:r>
          </a:p>
          <a:p>
            <a:pPr lvl="1"/>
            <a:r>
              <a:rPr lang="en-US" sz="2300" dirty="0">
                <a:solidFill>
                  <a:schemeClr val="bg1">
                    <a:lumMod val="75000"/>
                  </a:schemeClr>
                </a:solidFill>
              </a:rPr>
              <a:t>Scale-free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Small World Network</a:t>
            </a:r>
          </a:p>
          <a:p>
            <a:r>
              <a:rPr lang="en-US" dirty="0" smtClean="0"/>
              <a:t>The Web as a Network</a:t>
            </a:r>
          </a:p>
          <a:p>
            <a:pPr lvl="1"/>
            <a:r>
              <a:rPr lang="en-US" sz="2300" dirty="0" smtClean="0"/>
              <a:t>Hubs and Authorities</a:t>
            </a:r>
          </a:p>
          <a:p>
            <a:pPr lvl="1"/>
            <a:r>
              <a:rPr lang="en-US" sz="2300" dirty="0" smtClean="0"/>
              <a:t>HITS</a:t>
            </a:r>
          </a:p>
          <a:p>
            <a:pPr lvl="1"/>
            <a:r>
              <a:rPr lang="en-US" sz="2300" dirty="0" smtClean="0"/>
              <a:t>PageRank</a:t>
            </a:r>
          </a:p>
          <a:p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Network Diffusion: the SIR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 Tools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Selected Open Source Visualization Tools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UCINET/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NetDraw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Pajek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4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Web as a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popular networks today is the web. </a:t>
            </a:r>
          </a:p>
          <a:p>
            <a:pPr lvl="1"/>
            <a:endParaRPr lang="en-US" dirty="0"/>
          </a:p>
          <a:p>
            <a:r>
              <a:rPr lang="en-US" dirty="0"/>
              <a:t>In this network, each web page is a node, and each of the hyperlinks between pages are edges. </a:t>
            </a:r>
          </a:p>
          <a:p>
            <a:pPr lvl="1"/>
            <a:endParaRPr lang="en-US" dirty="0"/>
          </a:p>
          <a:p>
            <a:r>
              <a:rPr lang="en-US" dirty="0"/>
              <a:t>This representation has led to an area of network science called link analysis.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Link analysis is often used to guide various web related activities including crawling, ranking,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</a:t>
            </a:r>
            <a:r>
              <a:rPr lang="en-US" b="1" dirty="0" smtClean="0"/>
              <a:t>Network – Authorities and Hubs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smtClean="0"/>
              <a:t>Two of the most basic (yet critical and valuable) concepts in link analysis are authorities and hubs. </a:t>
            </a:r>
          </a:p>
          <a:p>
            <a:pPr lvl="1"/>
            <a:endParaRPr lang="en-US" dirty="0"/>
          </a:p>
          <a:p>
            <a:r>
              <a:rPr lang="en-US" sz="2600" dirty="0" smtClean="0"/>
              <a:t>Authorities are web pages that are authoritative sources of information (e.g., medical research institute, newspaper home pages etc.).</a:t>
            </a:r>
          </a:p>
          <a:p>
            <a:pPr lvl="1"/>
            <a:endParaRPr lang="en-US" dirty="0"/>
          </a:p>
          <a:p>
            <a:r>
              <a:rPr lang="en-US" sz="2600" dirty="0" smtClean="0"/>
              <a:t>Hubs are index pages that provide many useful links to relevant content pages or authorities (e.g., list of newspapers, course bulletin etc.).</a:t>
            </a:r>
          </a:p>
          <a:p>
            <a:pPr lvl="1"/>
            <a:endParaRPr lang="en-US" sz="2200" dirty="0"/>
          </a:p>
          <a:p>
            <a:r>
              <a:rPr lang="en-US" sz="2600" dirty="0"/>
              <a:t>Generally, good hubs point to many good authorities, and good authorities are pointed by many hubs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9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2816" y="1230584"/>
            <a:ext cx="2157297" cy="184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7778809" y="1177918"/>
            <a:ext cx="1914305" cy="1752605"/>
            <a:chOff x="5072066" y="2214554"/>
            <a:chExt cx="1914305" cy="1752605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3504" y="2214554"/>
              <a:ext cx="1842867" cy="175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5072066" y="2285992"/>
              <a:ext cx="7143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Authorities and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971"/>
            <a:ext cx="10515600" cy="46399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page p, has two scores:</a:t>
            </a:r>
          </a:p>
          <a:p>
            <a:pPr lvl="1"/>
            <a:r>
              <a:rPr lang="en-US" dirty="0" smtClean="0"/>
              <a:t>A hub score (h) quality as an expert</a:t>
            </a:r>
          </a:p>
          <a:p>
            <a:pPr lvl="1"/>
            <a:r>
              <a:rPr lang="en-US" dirty="0" smtClean="0"/>
              <a:t>An authority score (a) quality as content</a:t>
            </a:r>
          </a:p>
          <a:p>
            <a:pPr lvl="1"/>
            <a:endParaRPr lang="en-US" dirty="0"/>
          </a:p>
          <a:p>
            <a:pPr algn="just"/>
            <a:r>
              <a:rPr lang="en-US" b="1" i="1" dirty="0">
                <a:solidFill>
                  <a:schemeClr val="tx2">
                    <a:lumMod val="50000"/>
                  </a:schemeClr>
                </a:solidFill>
              </a:rPr>
              <a:t>Authority Update Rule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 For each page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update a(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 to be the sum of the hub scores of all pages that point to it.</a:t>
            </a:r>
          </a:p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n-US" b="1" i="1" dirty="0">
                <a:solidFill>
                  <a:schemeClr val="tx2">
                    <a:lumMod val="50000"/>
                  </a:schemeClr>
                </a:solidFill>
              </a:rPr>
              <a:t>Hub Update Rule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 For each page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update h(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 to be the sum of the authority scores of all pages that it points to.</a:t>
            </a:r>
            <a:endParaRPr lang="el-GR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Certain algorithms such as Hypertext Induced Topic Search (HITS) are used to assign and update scores for each hub and authority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</a:t>
            </a:r>
            <a:r>
              <a:rPr lang="en-US" b="1" dirty="0" smtClean="0"/>
              <a:t>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Start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with all hub scores and all authority scores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equal to 1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Choose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 number of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steps k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Perform a sequence of k hub-authority updates. For each node:</a:t>
            </a:r>
          </a:p>
          <a:p>
            <a:pPr lvl="1" algn="just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First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apply the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Authority Update Rule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the current set of scores.</a:t>
            </a:r>
          </a:p>
          <a:p>
            <a:pPr lvl="1" algn="just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apply the 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</a:rPr>
              <a:t>Hub Update Rule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the resulting set of scores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end, hub and authority scores may be very large. </a:t>
            </a:r>
          </a:p>
          <a:p>
            <a:pPr marL="0" indent="0" algn="just">
              <a:buNone/>
            </a:pP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i="1" u="sng" dirty="0">
                <a:solidFill>
                  <a:schemeClr val="tx2">
                    <a:lumMod val="50000"/>
                  </a:schemeClr>
                </a:solidFill>
              </a:rPr>
              <a:t>ormalize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 divide each authority score by the sum of all authority scores, and each hub score by the sum of all hub scores.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</a:t>
            </a:r>
            <a:r>
              <a:rPr lang="en-US" b="1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PageRank is a link analysis algorithm popularized by Google designed to accurately represent a webpages’ true importance. </a:t>
            </a:r>
          </a:p>
          <a:p>
            <a:pPr lvl="1"/>
            <a:endParaRPr lang="en-US" dirty="0" smtClean="0"/>
          </a:p>
          <a:p>
            <a:r>
              <a:rPr lang="en-US" dirty="0"/>
              <a:t>Just measuring the in-links does not account for the authority or reputability of the source of a link.  </a:t>
            </a:r>
          </a:p>
          <a:p>
            <a:pPr lvl="1"/>
            <a:r>
              <a:rPr lang="en-US" dirty="0"/>
              <a:t>Search results could be </a:t>
            </a:r>
            <a:r>
              <a:rPr lang="en-US" dirty="0" smtClean="0"/>
              <a:t>skewed, as not all links are equally important.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PageRank assigns a numerical weighting to each webpage based on the number of in-links, out-links, and the quality of those links. </a:t>
            </a:r>
          </a:p>
          <a:p>
            <a:pPr lvl="1"/>
            <a:r>
              <a:rPr lang="en-US" dirty="0" smtClean="0"/>
              <a:t>Defined recursively.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3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</a:t>
            </a:r>
            <a:r>
              <a:rPr lang="en-US" b="1" dirty="0" smtClean="0"/>
              <a:t>PageRank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28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739804" y="1873250"/>
            <a:ext cx="6712392" cy="445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Let </a:t>
            </a:r>
            <a:r>
              <a:rPr lang="en-US" altLang="en-US" sz="2400" i="1" dirty="0"/>
              <a:t>S </a:t>
            </a:r>
            <a:r>
              <a:rPr lang="en-US" altLang="en-US" sz="2400" dirty="0">
                <a:latin typeface="Helvetica" panose="020B0604020202020204" pitchFamily="34" charset="0"/>
              </a:rPr>
              <a:t>be the total set of pages.</a:t>
            </a: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Let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 err="1">
                <a:sym typeface="Symbol" panose="05050102010706020507" pitchFamily="18" charset="2"/>
              </a:rPr>
              <a:t>p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ym typeface="Symbol" panose="05050102010706020507" pitchFamily="18" charset="2"/>
              </a:rPr>
              <a:t>: E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ym typeface="Symbol" panose="05050102010706020507" pitchFamily="18" charset="2"/>
              </a:rPr>
              <a:t>) = </a:t>
            </a:r>
            <a:r>
              <a:rPr lang="en-US" altLang="en-US" sz="2400" dirty="0">
                <a:latin typeface="Helvetica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altLang="en-US" sz="2400" dirty="0">
                <a:sym typeface="Symbol" panose="05050102010706020507" pitchFamily="18" charset="2"/>
              </a:rPr>
              <a:t>/</a:t>
            </a:r>
            <a:r>
              <a:rPr lang="en-US" altLang="en-US" sz="2400" dirty="0"/>
              <a:t>|</a:t>
            </a:r>
            <a:r>
              <a:rPr lang="en-US" altLang="en-US" sz="2400" i="1" dirty="0"/>
              <a:t>S|  </a:t>
            </a:r>
            <a:r>
              <a:rPr lang="en-US" altLang="en-US" sz="2400" dirty="0">
                <a:solidFill>
                  <a:schemeClr val="accent1"/>
                </a:solidFill>
              </a:rPr>
              <a:t>(for some 0&lt;</a:t>
            </a:r>
            <a:r>
              <a:rPr lang="en-US" alt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&lt;1</a:t>
            </a:r>
            <a:r>
              <a:rPr lang="en-US" altLang="en-US" sz="2400" dirty="0">
                <a:solidFill>
                  <a:schemeClr val="accent1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e.g. 0.15</a:t>
            </a:r>
            <a:r>
              <a:rPr lang="en-US" altLang="en-US" sz="2400" dirty="0">
                <a:solidFill>
                  <a:schemeClr val="accent1"/>
                </a:solidFill>
                <a:latin typeface="Helvetica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Helvetica" panose="020B0604020202020204" pitchFamily="34" charset="0"/>
            </a:endParaRP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Initialize </a:t>
            </a:r>
            <a:r>
              <a:rPr lang="en-US" altLang="en-US" sz="2400" dirty="0">
                <a:sym typeface="Symbol" panose="05050102010706020507" pitchFamily="18" charset="2"/>
              </a:rPr>
              <a:t></a:t>
            </a:r>
            <a:r>
              <a:rPr lang="en-US" altLang="en-US" sz="2400" i="1" dirty="0" err="1">
                <a:sym typeface="Symbol" panose="05050102010706020507" pitchFamily="18" charset="2"/>
              </a:rPr>
              <a:t>p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ym typeface="Symbol" panose="05050102010706020507" pitchFamily="18" charset="2"/>
              </a:rPr>
              <a:t>: </a:t>
            </a:r>
            <a:r>
              <a:rPr lang="en-US" altLang="en-US" sz="2400" i="1" dirty="0"/>
              <a:t>R</a:t>
            </a:r>
            <a:r>
              <a:rPr lang="en-US" altLang="en-US" sz="2400" dirty="0"/>
              <a:t>(</a:t>
            </a:r>
            <a:r>
              <a:rPr lang="en-US" altLang="en-US" sz="2400" i="1" dirty="0"/>
              <a:t>p</a:t>
            </a:r>
            <a:r>
              <a:rPr lang="en-US" altLang="en-US" sz="2400" dirty="0"/>
              <a:t>) = 1/|</a:t>
            </a:r>
            <a:r>
              <a:rPr lang="en-US" altLang="en-US" sz="2400" i="1" dirty="0"/>
              <a:t>S| </a:t>
            </a: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Until ranks do not change (much) </a:t>
            </a:r>
            <a:r>
              <a:rPr lang="en-US" altLang="en-US" sz="2400" dirty="0">
                <a:solidFill>
                  <a:schemeClr val="accent1"/>
                </a:solidFill>
                <a:latin typeface="Helvetica" panose="020B0604020202020204" pitchFamily="34" charset="0"/>
              </a:rPr>
              <a:t>(</a:t>
            </a:r>
            <a:r>
              <a:rPr lang="en-US" altLang="en-US" sz="2400" i="1" dirty="0">
                <a:solidFill>
                  <a:schemeClr val="accent1"/>
                </a:solidFill>
              </a:rPr>
              <a:t>convergence</a:t>
            </a:r>
            <a:r>
              <a:rPr lang="en-US" altLang="en-US" sz="2400" dirty="0">
                <a:solidFill>
                  <a:schemeClr val="accent1"/>
                </a:solidFill>
                <a:latin typeface="Helvetica" panose="020B0604020202020204" pitchFamily="34" charset="0"/>
              </a:rPr>
              <a:t>)</a:t>
            </a: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               For each </a:t>
            </a:r>
            <a:r>
              <a:rPr lang="en-US" altLang="en-US" sz="2400" i="1" dirty="0" err="1">
                <a:sym typeface="Symbol" panose="05050102010706020507" pitchFamily="18" charset="2"/>
              </a:rPr>
              <a:t>p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ym typeface="Symbol" panose="05050102010706020507" pitchFamily="18" charset="2"/>
              </a:rPr>
              <a:t>:</a:t>
            </a: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endParaRPr lang="en-US" altLang="en-US" sz="2400" i="1" dirty="0">
              <a:sym typeface="Symbol" panose="05050102010706020507" pitchFamily="18" charset="2"/>
            </a:endParaRP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endParaRPr lang="en-US" altLang="en-US" sz="2400" dirty="0">
              <a:latin typeface="Helvetica" panose="020B0604020202020204" pitchFamily="34" charset="0"/>
            </a:endParaRP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endParaRPr lang="en-US" altLang="en-US" sz="2400" dirty="0">
              <a:latin typeface="Helvetica" panose="020B0604020202020204" pitchFamily="34" charset="0"/>
            </a:endParaRPr>
          </a:p>
          <a:p>
            <a:pPr algn="l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altLang="en-US" sz="2400" dirty="0">
                <a:latin typeface="Helvetica" panose="020B0604020202020204" pitchFamily="34" charset="0"/>
              </a:rPr>
              <a:t>               For each </a:t>
            </a:r>
            <a:r>
              <a:rPr lang="en-US" altLang="en-US" sz="2400" i="1" dirty="0" err="1">
                <a:sym typeface="Symbol" panose="05050102010706020507" pitchFamily="18" charset="2"/>
              </a:rPr>
              <a:t>p</a:t>
            </a:r>
            <a:r>
              <a:rPr lang="en-US" altLang="en-US" sz="2400" dirty="0" err="1">
                <a:sym typeface="Symbol" panose="05050102010706020507" pitchFamily="18" charset="2"/>
              </a:rPr>
              <a:t></a:t>
            </a:r>
            <a:r>
              <a:rPr lang="en-US" altLang="en-US" sz="2400" i="1" dirty="0" err="1">
                <a:sym typeface="Symbol" panose="05050102010706020507" pitchFamily="18" charset="2"/>
              </a:rPr>
              <a:t>S</a:t>
            </a:r>
            <a:r>
              <a:rPr lang="en-US" altLang="en-US" sz="2400" i="1" dirty="0">
                <a:sym typeface="Symbol" panose="05050102010706020507" pitchFamily="18" charset="2"/>
              </a:rPr>
              <a:t>: R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ym typeface="Symbol" panose="05050102010706020507" pitchFamily="18" charset="2"/>
              </a:rPr>
              <a:t>) =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i="1" dirty="0" err="1">
                <a:sym typeface="Symbol" panose="05050102010706020507" pitchFamily="18" charset="2"/>
              </a:rPr>
              <a:t>cR</a:t>
            </a:r>
            <a:r>
              <a:rPr lang="en-US" altLang="en-US" sz="2400" i="1" dirty="0">
                <a:cs typeface="Times New Roman" panose="02020603050405020304" pitchFamily="18" charset="0"/>
                <a:sym typeface="Symbol" panose="05050102010706020507" pitchFamily="18" charset="2"/>
              </a:rPr>
              <a:t>´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ym typeface="Symbol" panose="05050102010706020507" pitchFamily="18" charset="2"/>
              </a:rPr>
              <a:t>)  </a:t>
            </a:r>
            <a:r>
              <a:rPr lang="en-US" alt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chemeClr val="accent1"/>
                </a:solidFill>
                <a:sym typeface="Symbol" panose="05050102010706020507" pitchFamily="18" charset="2"/>
              </a:rPr>
              <a:t>normalize</a:t>
            </a:r>
            <a:r>
              <a:rPr lang="en-US" altLang="en-US" sz="24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)</a:t>
            </a:r>
            <a:endParaRPr lang="en-US" altLang="en-US" sz="2400" dirty="0">
              <a:solidFill>
                <a:schemeClr val="accent1"/>
              </a:solidFill>
              <a:sym typeface="Symbol" panose="05050102010706020507" pitchFamily="18" charset="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06" y="4035425"/>
            <a:ext cx="465296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31" y="5091112"/>
            <a:ext cx="2057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26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PageRank </a:t>
            </a:r>
            <a:r>
              <a:rPr lang="en-US" b="1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0244" y="1465804"/>
            <a:ext cx="5523824" cy="361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5100" y="1465804"/>
            <a:ext cx="4248472" cy="34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76525" y="5377846"/>
            <a:ext cx="68389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72457" y="4931790"/>
            <a:ext cx="414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Initially, all nodes receive an equal ranking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50857" y="4703190"/>
            <a:ext cx="631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After PageRank, all of the nodes are assigned their own rankings. </a:t>
            </a:r>
          </a:p>
          <a:p>
            <a:pPr algn="ctr"/>
            <a:r>
              <a:rPr lang="en-US" dirty="0" smtClean="0"/>
              <a:t>An update to one node could change ranks for many others.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7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network is a collection of entities that are interconnected with links.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Network science is based on graph theory.</a:t>
            </a:r>
          </a:p>
          <a:p>
            <a:pPr lvl="1"/>
            <a:r>
              <a:rPr lang="en-US" dirty="0" smtClean="0"/>
              <a:t>Also influenced by social sciences, economics, statistics, computer science. 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slides summarize basic network science terms, concepts, and models.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5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as a Network – PageRank </a:t>
            </a:r>
            <a:r>
              <a:rPr lang="en-US" b="1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PageRank has had a variety of extensions, including:</a:t>
            </a:r>
          </a:p>
          <a:p>
            <a:pPr lvl="1"/>
            <a:r>
              <a:rPr lang="en-US" dirty="0" smtClean="0"/>
              <a:t>Random Walks, dealing with users who randomly browse web pages</a:t>
            </a:r>
          </a:p>
          <a:p>
            <a:pPr lvl="1"/>
            <a:r>
              <a:rPr lang="en-US" dirty="0" smtClean="0"/>
              <a:t>Dead ends, dealing with some pages who have no out-links</a:t>
            </a:r>
          </a:p>
          <a:p>
            <a:pPr lvl="1"/>
            <a:r>
              <a:rPr lang="en-US" dirty="0" smtClean="0"/>
              <a:t>Spider traps, where all out-links are within the group</a:t>
            </a:r>
          </a:p>
          <a:p>
            <a:pPr lvl="1"/>
            <a:endParaRPr lang="en-US" dirty="0"/>
          </a:p>
          <a:p>
            <a:r>
              <a:rPr lang="en-US" dirty="0" smtClean="0"/>
              <a:t>Google has added in their own flavor into the core PageRank algorithm by considering additional factors such as:</a:t>
            </a:r>
          </a:p>
          <a:p>
            <a:pPr lvl="1"/>
            <a:r>
              <a:rPr lang="en-US" dirty="0" smtClean="0"/>
              <a:t>Analyzing anchor text in HTML pages</a:t>
            </a:r>
          </a:p>
          <a:p>
            <a:pPr lvl="1"/>
            <a:r>
              <a:rPr lang="en-US" dirty="0" smtClean="0"/>
              <a:t>Factoring in user feedback (click or not on a result)</a:t>
            </a:r>
          </a:p>
          <a:p>
            <a:pPr lvl="1"/>
            <a:r>
              <a:rPr lang="en-US" dirty="0" smtClean="0"/>
              <a:t>Attempts of web pages to score highly in search engine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Terminology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Metrics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Node Level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Network Level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Models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ER Random Graph </a:t>
            </a:r>
          </a:p>
          <a:p>
            <a:pPr lvl="1"/>
            <a:r>
              <a:rPr lang="en-US" sz="2300" dirty="0">
                <a:solidFill>
                  <a:schemeClr val="bg1">
                    <a:lumMod val="75000"/>
                  </a:schemeClr>
                </a:solidFill>
              </a:rPr>
              <a:t>Scale-free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Small World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Web as a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Hubs and Authorities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HITS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PageRank</a:t>
            </a:r>
          </a:p>
          <a:p>
            <a:r>
              <a:rPr lang="en-US" sz="2900" dirty="0"/>
              <a:t>Network Diffusion: the SIR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 Tools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Selected Open Source Visualization Tools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UCINET/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NetDraw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Pajek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9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</a:t>
            </a:r>
            <a:r>
              <a:rPr lang="en-US" b="1" dirty="0" smtClean="0"/>
              <a:t>Diffusion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Network diffusion captures the underlying mechanism of how </a:t>
            </a:r>
            <a:r>
              <a:rPr lang="en-US" dirty="0" smtClean="0"/>
              <a:t>the event/information propagates </a:t>
            </a:r>
            <a:r>
              <a:rPr lang="en-US" dirty="0"/>
              <a:t>throughout a </a:t>
            </a:r>
            <a:r>
              <a:rPr lang="en-US" dirty="0" smtClean="0"/>
              <a:t>social network.</a:t>
            </a:r>
          </a:p>
          <a:p>
            <a:endParaRPr lang="en-US" dirty="0" smtClean="0"/>
          </a:p>
          <a:p>
            <a:r>
              <a:rPr lang="en-US" dirty="0" smtClean="0"/>
              <a:t>Answer to many important questions:</a:t>
            </a:r>
          </a:p>
          <a:p>
            <a:pPr lvl="1"/>
            <a:r>
              <a:rPr lang="en-US" dirty="0" smtClean="0"/>
              <a:t>How fast will the event/information spread?</a:t>
            </a:r>
          </a:p>
          <a:p>
            <a:pPr lvl="1"/>
            <a:r>
              <a:rPr lang="en-US" dirty="0" smtClean="0"/>
              <a:t>How will the social network affected by the propagation?</a:t>
            </a:r>
          </a:p>
          <a:p>
            <a:pPr lvl="1"/>
            <a:r>
              <a:rPr lang="en-US" dirty="0" smtClean="0"/>
              <a:t>What is the best strategy to propagate through the network?</a:t>
            </a:r>
          </a:p>
          <a:p>
            <a:pPr lvl="1"/>
            <a:r>
              <a:rPr lang="en-US" dirty="0" smtClean="0"/>
              <a:t>What is the best strategy to impede the propagation?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As network diffusion process resembles disease spreading process, epidemiological models have been adopted to model network diffusion.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03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</a:t>
            </a:r>
            <a:r>
              <a:rPr lang="en-US" b="1" dirty="0" smtClean="0"/>
              <a:t>Diffusion: the SIR Model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808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 SIR model is the most </a:t>
                </a:r>
                <a:r>
                  <a:rPr lang="en-US" dirty="0"/>
                  <a:t>popular epidemiological </a:t>
                </a:r>
                <a:r>
                  <a:rPr lang="en-US" dirty="0" smtClean="0"/>
                  <a:t>model for modeling network diffusion.</a:t>
                </a:r>
              </a:p>
              <a:p>
                <a:r>
                  <a:rPr lang="en-US" dirty="0" smtClean="0"/>
                  <a:t>In the SIR model, individuals are categorized </a:t>
                </a:r>
                <a:r>
                  <a:rPr lang="en-US" dirty="0" smtClean="0"/>
                  <a:t>as: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Susceptibles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), who have not been infected</a:t>
                </a:r>
              </a:p>
              <a:p>
                <a:pPr lvl="1"/>
                <a:r>
                  <a:rPr lang="en-US" dirty="0" err="1" smtClean="0"/>
                  <a:t>Infectives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), who have been infected and contagious</a:t>
                </a:r>
              </a:p>
              <a:p>
                <a:pPr lvl="1"/>
                <a:r>
                  <a:rPr lang="en-US" dirty="0" smtClean="0"/>
                  <a:t>Recovery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), who have recovered with immunity</a:t>
                </a:r>
              </a:p>
              <a:p>
                <a:pPr lvl="1"/>
                <a:r>
                  <a:rPr lang="en-US" dirty="0" smtClean="0"/>
                  <a:t>Note that, the size of the population,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𝑁</m:t>
                    </m:r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  <m:r>
                      <a:rPr lang="en-US" i="1" dirty="0" smtClean="0">
                        <a:latin typeface="Cambria Math" charset="0"/>
                      </a:rPr>
                      <m:t>+</m:t>
                    </m:r>
                    <m:r>
                      <a:rPr lang="en-US" i="1" dirty="0" smtClean="0">
                        <a:latin typeface="Cambria Math" charset="0"/>
                      </a:rPr>
                      <m:t>𝐼</m:t>
                    </m:r>
                    <m:r>
                      <a:rPr lang="en-US" i="1" dirty="0" smtClean="0">
                        <a:latin typeface="Cambria Math" charset="0"/>
                      </a:rPr>
                      <m:t>+</m:t>
                    </m:r>
                    <m:r>
                      <a:rPr lang="en-US" i="1" dirty="0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Transition:	Susceptible </a:t>
                </a:r>
                <a:r>
                  <a:rPr lang="en-US" dirty="0" smtClean="0">
                    <a:sym typeface="Wingdings"/>
                  </a:rPr>
                  <a:t> Infective  Recovery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Rate infected individual gives rise to new infections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Rate of recovery once infected </a:t>
                </a:r>
              </a:p>
              <a:p>
                <a:r>
                  <a:rPr lang="en-US" dirty="0" smtClean="0"/>
                  <a:t>Hence, the SIR model can be formulated as differential equations: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80848"/>
              </a:xfrm>
              <a:blipFill rotWithShape="0">
                <a:blip r:embed="rId2"/>
                <a:stretch>
                  <a:fillRect l="-928" t="-4026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27" y="5606473"/>
            <a:ext cx="13335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40" y="5606473"/>
            <a:ext cx="16891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153" y="5606473"/>
            <a:ext cx="952500" cy="52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5546" y="6164117"/>
            <a:ext cx="4141066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Rate at which susceptible individuals encounter infected individuals and become infected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8082" y="6164117"/>
            <a:ext cx="3211081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Rate at which </a:t>
            </a:r>
            <a:r>
              <a:rPr lang="en-US" sz="1600" dirty="0" smtClean="0"/>
              <a:t>infected individuals recover </a:t>
            </a:r>
            <a:r>
              <a:rPr lang="en-US" sz="1600" dirty="0"/>
              <a:t>from the </a:t>
            </a:r>
            <a:r>
              <a:rPr lang="en-US" sz="1600" dirty="0" smtClean="0"/>
              <a:t>infected </a:t>
            </a:r>
            <a:r>
              <a:rPr lang="en-US" sz="1600" dirty="0"/>
              <a:t>class </a:t>
            </a:r>
          </a:p>
        </p:txBody>
      </p:sp>
      <p:cxnSp>
        <p:nvCxnSpPr>
          <p:cNvPr id="11" name="Elbow Connector 10"/>
          <p:cNvCxnSpPr>
            <a:stCxn id="8" idx="0"/>
            <a:endCxn id="5" idx="3"/>
          </p:cNvCxnSpPr>
          <p:nvPr/>
        </p:nvCxnSpPr>
        <p:spPr>
          <a:xfrm rot="16200000" flipV="1">
            <a:off x="3476406" y="5864444"/>
            <a:ext cx="297294" cy="302052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0"/>
            <a:endCxn id="7" idx="3"/>
          </p:cNvCxnSpPr>
          <p:nvPr/>
        </p:nvCxnSpPr>
        <p:spPr>
          <a:xfrm rot="16200000" flipV="1">
            <a:off x="8169491" y="5889985"/>
            <a:ext cx="297294" cy="250970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9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510"/>
            <a:ext cx="10515600" cy="1325563"/>
          </a:xfrm>
        </p:spPr>
        <p:txBody>
          <a:bodyPr/>
          <a:lstStyle/>
          <a:p>
            <a:r>
              <a:rPr lang="en-US" b="1" dirty="0" smtClean="0"/>
              <a:t>Illustration: the </a:t>
            </a:r>
            <a:r>
              <a:rPr lang="en-US" b="1" dirty="0"/>
              <a:t>SIR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https://upload.wikimedia.org/wikipedia/commons/a/a6/SIR_model_simulated_using_pyth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6386288" cy="478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4138" y="5860775"/>
            <a:ext cx="502484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Spatial SIR model simulation. Each cell can infect its eight immediate neighbors.</a:t>
            </a:r>
          </a:p>
        </p:txBody>
      </p:sp>
      <p:pic>
        <p:nvPicPr>
          <p:cNvPr id="1028" name="Picture 4" descr="https://upload.wikimedia.org/wikipedia/commons/3/32/Sirsys-p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46" y="1049405"/>
            <a:ext cx="6328954" cy="47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65058" y="5860775"/>
            <a:ext cx="528280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Blue=Susceptible</a:t>
            </a:r>
            <a:r>
              <a:rPr lang="en-US" dirty="0"/>
              <a:t>, </a:t>
            </a:r>
            <a:r>
              <a:rPr lang="en-US" dirty="0">
                <a:solidFill>
                  <a:srgbClr val="007F00"/>
                </a:solidFill>
              </a:rPr>
              <a:t>Green=Infected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Red=Recovered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1691" y="54071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328048" y="323809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Diffusion: the SIR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5247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Basic Reproductive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Average number of secondary infections that occur when one infective is introduced into a completely susceptible host population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&lt;1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The infection dies out and there is no epidemic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The infection will be established in the population. Infection peaks and then </a:t>
                </a:r>
                <a:r>
                  <a:rPr lang="en-US" dirty="0" smtClean="0"/>
                  <a:t>disappears.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524702"/>
              </a:xfrm>
              <a:blipFill rotWithShape="0">
                <a:blip r:embed="rId2"/>
                <a:stretch>
                  <a:fillRect l="-928" t="-4819" r="-290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" y="4213744"/>
            <a:ext cx="7989455" cy="2533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7" y="4350327"/>
            <a:ext cx="2408376" cy="24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4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Terminology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Metrics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Node Level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Network Level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Models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ER Random Graph </a:t>
            </a:r>
          </a:p>
          <a:p>
            <a:pPr lvl="1"/>
            <a:r>
              <a:rPr lang="en-US" sz="2300" dirty="0">
                <a:solidFill>
                  <a:schemeClr val="bg1">
                    <a:lumMod val="75000"/>
                  </a:schemeClr>
                </a:solidFill>
              </a:rPr>
              <a:t>Scale-free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Small World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Web as a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Hubs and Authorities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HITS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PageRank</a:t>
            </a:r>
          </a:p>
          <a:p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Network Diffusion: the SIR Model</a:t>
            </a:r>
          </a:p>
          <a:p>
            <a:r>
              <a:rPr lang="en-US" dirty="0"/>
              <a:t>Network Visualization Tools and </a:t>
            </a:r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Selected Open Source Visualization Tools</a:t>
            </a:r>
          </a:p>
          <a:p>
            <a:pPr lvl="1"/>
            <a:r>
              <a:rPr lang="en-US" dirty="0" smtClean="0"/>
              <a:t>UCINET/</a:t>
            </a:r>
            <a:r>
              <a:rPr lang="en-US" dirty="0" err="1" smtClean="0"/>
              <a:t>NetDraw</a:t>
            </a:r>
            <a:r>
              <a:rPr lang="en-US" dirty="0" smtClean="0"/>
              <a:t> Example</a:t>
            </a:r>
          </a:p>
          <a:p>
            <a:pPr lvl="1"/>
            <a:r>
              <a:rPr lang="en-US" dirty="0" err="1" smtClean="0"/>
              <a:t>Pajek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Visualization Tools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variety of free, network analysis tools available to create network visualizations and to calculate network measures. </a:t>
            </a:r>
          </a:p>
          <a:p>
            <a:pPr lvl="1"/>
            <a:endParaRPr lang="en-US" dirty="0"/>
          </a:p>
          <a:p>
            <a:r>
              <a:rPr lang="en-US" dirty="0" smtClean="0"/>
              <a:t>Some of the more popular open source tools are summarized on the following slide. </a:t>
            </a:r>
          </a:p>
          <a:p>
            <a:pPr lvl="1"/>
            <a:endParaRPr lang="en-US" dirty="0"/>
          </a:p>
          <a:p>
            <a:r>
              <a:rPr lang="en-US" dirty="0" smtClean="0"/>
              <a:t>Several samples of network tools (UCINET/</a:t>
            </a:r>
            <a:r>
              <a:rPr lang="en-US" dirty="0" err="1" smtClean="0"/>
              <a:t>NetDraw</a:t>
            </a:r>
            <a:r>
              <a:rPr lang="en-US" dirty="0" smtClean="0"/>
              <a:t>, </a:t>
            </a:r>
            <a:r>
              <a:rPr lang="en-US" dirty="0" err="1" smtClean="0"/>
              <a:t>Pajek</a:t>
            </a:r>
            <a:r>
              <a:rPr lang="en-US" dirty="0" smtClean="0"/>
              <a:t>) are provided in the subsequent slides.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8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47" y="-23975"/>
            <a:ext cx="11420506" cy="1325563"/>
          </a:xfrm>
        </p:spPr>
        <p:txBody>
          <a:bodyPr/>
          <a:lstStyle/>
          <a:p>
            <a:r>
              <a:rPr lang="en-US" b="1" dirty="0" smtClean="0"/>
              <a:t>Selected Open Source Network </a:t>
            </a:r>
            <a:r>
              <a:rPr lang="en-US" b="1" dirty="0"/>
              <a:t>Visualization </a:t>
            </a:r>
            <a:r>
              <a:rPr lang="en-US" b="1" dirty="0" smtClean="0"/>
              <a:t>Tools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065473"/>
              </p:ext>
            </p:extLst>
          </p:nvPr>
        </p:nvGraphicFramePr>
        <p:xfrm>
          <a:off x="201386" y="855645"/>
          <a:ext cx="11789228" cy="561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824"/>
                <a:gridCol w="2203090"/>
                <a:gridCol w="2723745"/>
                <a:gridCol w="2315183"/>
                <a:gridCol w="33453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Tool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Main</a:t>
                      </a:r>
                      <a:r>
                        <a:rPr lang="en-US" sz="1400" b="1" baseline="0" dirty="0" smtClean="0"/>
                        <a:t> Functionality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Input format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Output format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Notes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Hashkat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Agent based simulation of online social networks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 from plaintext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Output to </a:t>
                      </a:r>
                      <a:r>
                        <a:rPr lang="en-US" sz="1400" dirty="0" err="1" smtClean="0"/>
                        <a:t>Gephi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NetworkX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Dynamic network</a:t>
                      </a:r>
                      <a:r>
                        <a:rPr lang="en-US" sz="1400" baseline="0" dirty="0" smtClean="0"/>
                        <a:t> simulation tool designed to model the growth of and information propagation within an online social network. Uses kinetic Monte Carlo methods to simulate networks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Gephi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Interactive graph exploration and manipulation tool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.dot, .</a:t>
                      </a:r>
                      <a:r>
                        <a:rPr lang="en-US" sz="1400" dirty="0" err="1" smtClean="0"/>
                        <a:t>gml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.</a:t>
                      </a:r>
                      <a:r>
                        <a:rPr lang="en-US" sz="1400" baseline="0" dirty="0" err="1" smtClean="0"/>
                        <a:t>gdf</a:t>
                      </a:r>
                      <a:r>
                        <a:rPr lang="en-US" sz="1400" baseline="0" dirty="0" smtClean="0"/>
                        <a:t>, .</a:t>
                      </a:r>
                      <a:r>
                        <a:rPr lang="en-US" sz="1400" baseline="0" dirty="0" err="1" smtClean="0"/>
                        <a:t>graphml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.net</a:t>
                      </a:r>
                      <a:r>
                        <a:rPr lang="en-US" sz="1400" baseline="0" dirty="0" smtClean="0"/>
                        <a:t>, .dl, .csv, various databases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gdf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.</a:t>
                      </a:r>
                      <a:r>
                        <a:rPr lang="en-US" sz="1400" baseline="0" dirty="0" err="1" smtClean="0"/>
                        <a:t>gexf</a:t>
                      </a:r>
                      <a:r>
                        <a:rPr lang="en-US" sz="1400" baseline="0" dirty="0" smtClean="0"/>
                        <a:t>, .</a:t>
                      </a:r>
                      <a:r>
                        <a:rPr lang="en-US" sz="1400" baseline="0" dirty="0" err="1" smtClean="0"/>
                        <a:t>svg</a:t>
                      </a:r>
                      <a:r>
                        <a:rPr lang="en-US" sz="1400" baseline="0" dirty="0" smtClean="0"/>
                        <a:t>, .</a:t>
                      </a:r>
                      <a:r>
                        <a:rPr lang="en-US" sz="1400" baseline="0" dirty="0" err="1" smtClean="0"/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Interactive, supports</a:t>
                      </a:r>
                      <a:r>
                        <a:rPr lang="en-US" sz="1400" baseline="0" dirty="0" smtClean="0"/>
                        <a:t> community detection, centrality calculations, various models, connectivity to DBs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GraphStream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Dynamic Graph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dgs</a:t>
                      </a:r>
                      <a:r>
                        <a:rPr lang="en-US" sz="1400" dirty="0" smtClean="0"/>
                        <a:t>, .dot, .</a:t>
                      </a:r>
                      <a:r>
                        <a:rPr lang="en-US" sz="1400" dirty="0" err="1" smtClean="0"/>
                        <a:t>gml</a:t>
                      </a:r>
                      <a:r>
                        <a:rPr lang="en-US" sz="1400" dirty="0" smtClean="0"/>
                        <a:t>, edge lists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dgs</a:t>
                      </a:r>
                      <a:r>
                        <a:rPr lang="en-US" sz="1400" dirty="0" smtClean="0"/>
                        <a:t>, .dot, .</a:t>
                      </a:r>
                      <a:r>
                        <a:rPr lang="en-US" sz="1400" dirty="0" err="1" smtClean="0"/>
                        <a:t>gml</a:t>
                      </a:r>
                      <a:r>
                        <a:rPr lang="en-US" sz="1400" dirty="0" smtClean="0"/>
                        <a:t>, image 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Deals with static and dynamic graphs. Provides basic</a:t>
                      </a:r>
                      <a:r>
                        <a:rPr lang="en-US" sz="1400" baseline="0" dirty="0" smtClean="0"/>
                        <a:t> measures.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NodeXL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Network overview, discovery, and exploration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CSV,</a:t>
                      </a:r>
                      <a:r>
                        <a:rPr lang="en-US" sz="1400" baseline="0" dirty="0" smtClean="0"/>
                        <a:t> TXT, XLS, </a:t>
                      </a:r>
                      <a:r>
                        <a:rPr lang="en-US" sz="1400" baseline="0" dirty="0" err="1" smtClean="0"/>
                        <a:t>.net</a:t>
                      </a:r>
                      <a:r>
                        <a:rPr lang="en-US" sz="1400" baseline="0" dirty="0" smtClean="0"/>
                        <a:t>, .dl, </a:t>
                      </a:r>
                      <a:r>
                        <a:rPr lang="en-US" sz="1400" baseline="0" dirty="0" err="1" smtClean="0"/>
                        <a:t>GraphML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CSV,</a:t>
                      </a:r>
                      <a:r>
                        <a:rPr lang="en-US" sz="1400" baseline="0" dirty="0" smtClean="0"/>
                        <a:t> TXT, XLS, </a:t>
                      </a:r>
                      <a:r>
                        <a:rPr lang="en-US" sz="1400" baseline="0" dirty="0" err="1" smtClean="0"/>
                        <a:t>.net</a:t>
                      </a:r>
                      <a:r>
                        <a:rPr lang="en-US" sz="1400" baseline="0" dirty="0" smtClean="0"/>
                        <a:t>, .dl, </a:t>
                      </a:r>
                      <a:r>
                        <a:rPr lang="en-US" sz="1400" baseline="0" dirty="0" err="1" smtClean="0"/>
                        <a:t>GraphML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Integrates with Excel. Supports extracting networks and providing basic measures/visualizations from Twitter, YouTube,</a:t>
                      </a:r>
                      <a:r>
                        <a:rPr lang="en-US" sz="1400" baseline="0" dirty="0" smtClean="0"/>
                        <a:t> Facebook, etc.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NetworkX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package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GML, </a:t>
                      </a:r>
                      <a:r>
                        <a:rPr lang="en-US" sz="1400" dirty="0" err="1" smtClean="0"/>
                        <a:t>GraphML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.dot, .</a:t>
                      </a:r>
                      <a:r>
                        <a:rPr lang="en-US" sz="1400" baseline="0" dirty="0" err="1" smtClean="0"/>
                        <a:t>yaml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.net</a:t>
                      </a:r>
                      <a:r>
                        <a:rPr lang="en-US" sz="1400" baseline="0" dirty="0" smtClean="0"/>
                        <a:t>, LEDA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GML, Gnome </a:t>
                      </a:r>
                      <a:r>
                        <a:rPr lang="en-US" sz="1400" dirty="0" err="1" smtClean="0"/>
                        <a:t>Dia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GraphML</a:t>
                      </a:r>
                      <a:r>
                        <a:rPr lang="en-US" sz="1400" baseline="0" dirty="0" smtClean="0"/>
                        <a:t>, .dot, .</a:t>
                      </a:r>
                      <a:r>
                        <a:rPr lang="en-US" sz="1400" baseline="0" dirty="0" err="1" smtClean="0"/>
                        <a:t>yaml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.net</a:t>
                      </a:r>
                      <a:r>
                        <a:rPr lang="en-US" sz="1400" baseline="0" dirty="0" smtClean="0"/>
                        <a:t>, assorted image formats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Standard</a:t>
                      </a:r>
                      <a:r>
                        <a:rPr lang="en-US" sz="1400" baseline="0" dirty="0" smtClean="0"/>
                        <a:t> centrality measures. Visualization is provided through </a:t>
                      </a:r>
                      <a:r>
                        <a:rPr lang="en-US" sz="1400" baseline="0" dirty="0" err="1" smtClean="0"/>
                        <a:t>pylab</a:t>
                      </a:r>
                      <a:r>
                        <a:rPr lang="en-US" sz="1400" baseline="0" dirty="0" smtClean="0"/>
                        <a:t> and </a:t>
                      </a:r>
                      <a:r>
                        <a:rPr lang="en-US" sz="1400" baseline="0" dirty="0" err="1" smtClean="0"/>
                        <a:t>graphviz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UCINET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Social network</a:t>
                      </a:r>
                      <a:r>
                        <a:rPr lang="en-US" sz="1400" baseline="0" dirty="0" smtClean="0"/>
                        <a:t> analysis and visualization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DL, Excel, VNA, </a:t>
                      </a:r>
                      <a:r>
                        <a:rPr lang="en-US" sz="1400" dirty="0" err="1" smtClean="0"/>
                        <a:t>Pajek</a:t>
                      </a:r>
                      <a:r>
                        <a:rPr lang="en-US" sz="1400" dirty="0" smtClean="0"/>
                        <a:t>, 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DL, Excel, </a:t>
                      </a:r>
                      <a:r>
                        <a:rPr lang="en-US" sz="1400" dirty="0" err="1" smtClean="0"/>
                        <a:t>Pajek</a:t>
                      </a:r>
                      <a:r>
                        <a:rPr lang="en-US" sz="1400" dirty="0" smtClean="0"/>
                        <a:t>, Mage, Metis, VNA from </a:t>
                      </a:r>
                      <a:r>
                        <a:rPr lang="en-US" sz="1400" dirty="0" err="1" smtClean="0"/>
                        <a:t>Netdraw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Integrates </a:t>
                      </a:r>
                      <a:r>
                        <a:rPr lang="en-US" sz="1400" dirty="0" err="1" smtClean="0"/>
                        <a:t>NetDraw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dirty="0" err="1" smtClean="0"/>
                        <a:t>Pajek</a:t>
                      </a:r>
                      <a:r>
                        <a:rPr lang="en-US" sz="1400" dirty="0" smtClean="0"/>
                        <a:t>. Methods</a:t>
                      </a:r>
                      <a:r>
                        <a:rPr lang="en-US" sz="1400" baseline="0" dirty="0" smtClean="0"/>
                        <a:t> include centrality measures, subgroup identification, role analysis, elementary Graph Theory, and permutation-based statistical analysis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97509" y="6519275"/>
            <a:ext cx="41969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Source:</a:t>
            </a:r>
            <a:r>
              <a:rPr lang="en-US" sz="1050" dirty="0"/>
              <a:t> </a:t>
            </a:r>
            <a:r>
              <a:rPr lang="en-US" sz="1050" dirty="0">
                <a:hlinkClick r:id="rId2"/>
              </a:rPr>
              <a:t>https://</a:t>
            </a:r>
            <a:r>
              <a:rPr lang="en-US" sz="1050" dirty="0" smtClean="0">
                <a:hlinkClick r:id="rId2"/>
              </a:rPr>
              <a:t>en.wikipedia.org/wiki/Social_network_analysis_software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7471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UCINET – Loading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9793"/>
            <a:ext cx="10515600" cy="4351338"/>
          </a:xfrm>
        </p:spPr>
        <p:txBody>
          <a:bodyPr/>
          <a:lstStyle/>
          <a:p>
            <a:r>
              <a:rPr lang="en-US" dirty="0"/>
              <a:t>Step 1. Copy data from Excel </a:t>
            </a:r>
            <a:endParaRPr lang="en-US" dirty="0" smtClean="0"/>
          </a:p>
          <a:p>
            <a:r>
              <a:rPr lang="en-US" dirty="0" smtClean="0"/>
              <a:t>Step 2</a:t>
            </a:r>
            <a:r>
              <a:rPr lang="en-US" dirty="0"/>
              <a:t>. Open spreadsheet editor in UCINET </a:t>
            </a:r>
            <a:endParaRPr lang="en-US" dirty="0" smtClean="0"/>
          </a:p>
          <a:p>
            <a:r>
              <a:rPr lang="en-US" dirty="0" smtClean="0"/>
              <a:t>Step </a:t>
            </a:r>
            <a:r>
              <a:rPr lang="en-US" dirty="0"/>
              <a:t>3. Paste into spreadsheet editor in UCINET </a:t>
            </a:r>
            <a:endParaRPr lang="en-US" dirty="0" smtClean="0"/>
          </a:p>
          <a:p>
            <a:r>
              <a:rPr lang="en-US" dirty="0" smtClean="0"/>
              <a:t>Step </a:t>
            </a:r>
            <a:r>
              <a:rPr lang="en-US" dirty="0"/>
              <a:t>4. Save as “info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Step 5. after loading data, navigate to File&gt; Open&gt; Network</a:t>
            </a:r>
          </a:p>
          <a:p>
            <a:r>
              <a:rPr lang="en-US" dirty="0" smtClean="0"/>
              <a:t>Step 6. Choose network dataset (info.##h)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3" y="4332510"/>
            <a:ext cx="7810500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05" y="4604399"/>
            <a:ext cx="38385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1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– Examples of Networks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825625"/>
            <a:ext cx="5087730" cy="4351338"/>
          </a:xfrm>
        </p:spPr>
        <p:txBody>
          <a:bodyPr>
            <a:normAutofit/>
          </a:bodyPr>
          <a:lstStyle/>
          <a:p>
            <a:r>
              <a:rPr lang="en-US" dirty="0"/>
              <a:t>Networks are used for a variety of purposes, including:</a:t>
            </a:r>
          </a:p>
          <a:p>
            <a:pPr lvl="1"/>
            <a:r>
              <a:rPr lang="en-US" dirty="0"/>
              <a:t>People that are friends</a:t>
            </a:r>
          </a:p>
          <a:p>
            <a:pPr lvl="1"/>
            <a:r>
              <a:rPr lang="en-US" dirty="0" smtClean="0"/>
              <a:t>Interconnected computers</a:t>
            </a:r>
            <a:endParaRPr lang="en-US" dirty="0"/>
          </a:p>
          <a:p>
            <a:pPr lvl="1"/>
            <a:r>
              <a:rPr lang="en-US" dirty="0"/>
              <a:t>Web pages </a:t>
            </a:r>
            <a:r>
              <a:rPr lang="en-US" dirty="0" smtClean="0"/>
              <a:t>pointing </a:t>
            </a:r>
            <a:r>
              <a:rPr lang="en-US" dirty="0"/>
              <a:t>to each other</a:t>
            </a:r>
          </a:p>
          <a:p>
            <a:pPr lvl="1"/>
            <a:r>
              <a:rPr lang="en-US" dirty="0" smtClean="0"/>
              <a:t>Interacting proteins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Other examples are depicted on the right.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s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041120"/>
            <a:ext cx="3096266" cy="24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2053" y="6523091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Map of Internet</a:t>
            </a:r>
            <a:endParaRPr lang="en-US" b="1" dirty="0"/>
          </a:p>
        </p:txBody>
      </p:sp>
      <p:pic>
        <p:nvPicPr>
          <p:cNvPr id="7" name="Picture 6" descr="br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5"/>
          <a:stretch/>
        </p:blipFill>
        <p:spPr bwMode="auto">
          <a:xfrm>
            <a:off x="5511800" y="1299749"/>
            <a:ext cx="2550210" cy="247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89053" y="3776579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Human Brain</a:t>
            </a:r>
            <a:endParaRPr lang="en-US" b="1" dirty="0"/>
          </a:p>
        </p:txBody>
      </p:sp>
      <p:pic>
        <p:nvPicPr>
          <p:cNvPr id="9" name="Picture 8" descr="The National Power G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32" y="1255056"/>
            <a:ext cx="3327842" cy="247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10053" y="3729091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North American Power Grid</a:t>
            </a:r>
            <a:endParaRPr lang="en-US" b="1" dirty="0"/>
          </a:p>
        </p:txBody>
      </p:sp>
      <p:pic>
        <p:nvPicPr>
          <p:cNvPr id="11" name="Picture 10" descr="WorldTra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689" y="4191000"/>
            <a:ext cx="262062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89053" y="6443579"/>
            <a:ext cx="18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Foreign Exchange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5218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UCINET – </a:t>
            </a:r>
            <a:r>
              <a:rPr lang="en-US" b="1" dirty="0" smtClean="0"/>
              <a:t>Visualizing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45" y="1474074"/>
            <a:ext cx="9520136" cy="495047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711819" y="1795690"/>
            <a:ext cx="1008062" cy="7191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0216644" y="2514827"/>
            <a:ext cx="0" cy="38825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783256" y="2903084"/>
            <a:ext cx="14763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Display setup of the nodes and relations 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711819" y="4685133"/>
            <a:ext cx="1008062" cy="16712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0216644" y="3984171"/>
            <a:ext cx="0" cy="7164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199640" y="1607684"/>
            <a:ext cx="6082903" cy="2873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15426" y="2176009"/>
            <a:ext cx="2407079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zh-CN" sz="1800">
                <a:solidFill>
                  <a:srgbClr val="FF0000"/>
                </a:solidFill>
                <a:ea typeface="SimSun" panose="02010600030101010101" pitchFamily="2" charset="-122"/>
              </a:rPr>
              <a:t>Different functions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2063239" y="1895022"/>
            <a:ext cx="592454" cy="2889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10748" y="5565549"/>
            <a:ext cx="51117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The networks: nodes representing the individuals and links representing </a:t>
            </a:r>
            <a:endParaRPr lang="en-US" altLang="zh-CN" sz="1800" dirty="0" smtClean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r>
              <a:rPr lang="en-US" altLang="zh-CN" sz="1800" dirty="0" smtClean="0">
                <a:solidFill>
                  <a:srgbClr val="FF0000"/>
                </a:solidFill>
                <a:ea typeface="SimSun" panose="02010600030101010101" pitchFamily="2" charset="-122"/>
              </a:rPr>
              <a:t>the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relations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85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Pajek</a:t>
            </a:r>
            <a:r>
              <a:rPr lang="en-US" b="1" dirty="0" smtClean="0"/>
              <a:t>: 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Pajek</a:t>
            </a:r>
            <a:r>
              <a:rPr lang="en-US" dirty="0" smtClean="0"/>
              <a:t> – (pronounced in Slovenian as </a:t>
            </a:r>
            <a:r>
              <a:rPr lang="en-US" dirty="0" err="1" smtClean="0"/>
              <a:t>Pah-yek</a:t>
            </a:r>
            <a:r>
              <a:rPr lang="en-US" dirty="0" smtClean="0"/>
              <a:t>) means ‘spider’</a:t>
            </a:r>
          </a:p>
          <a:p>
            <a:endParaRPr lang="en-US" dirty="0" smtClean="0"/>
          </a:p>
          <a:p>
            <a:r>
              <a:rPr lang="en-US" dirty="0" smtClean="0"/>
              <a:t>website: http://vlado.fmf.uni-lj.si/pub/networks/pajek/ </a:t>
            </a:r>
          </a:p>
          <a:p>
            <a:r>
              <a:rPr lang="en-US" dirty="0" smtClean="0"/>
              <a:t>wiki: </a:t>
            </a:r>
            <a:r>
              <a:rPr lang="en-US" dirty="0" smtClean="0">
                <a:hlinkClick r:id="rId2"/>
              </a:rPr>
              <a:t>http://pajek.imfm.si/doku.php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Helpful book: ‘Exploratory Social Network Analysis with </a:t>
            </a:r>
            <a:r>
              <a:rPr lang="en-US" dirty="0" err="1" smtClean="0"/>
              <a:t>Pajek</a:t>
            </a:r>
            <a:r>
              <a:rPr lang="en-US" dirty="0" smtClean="0"/>
              <a:t>’ by </a:t>
            </a:r>
            <a:r>
              <a:rPr lang="en-US" dirty="0" err="1" smtClean="0"/>
              <a:t>Wouter</a:t>
            </a:r>
            <a:r>
              <a:rPr lang="en-US" dirty="0" smtClean="0"/>
              <a:t> de </a:t>
            </a:r>
            <a:r>
              <a:rPr lang="en-US" dirty="0" err="1" smtClean="0"/>
              <a:t>Nooy</a:t>
            </a:r>
            <a:r>
              <a:rPr lang="en-US" dirty="0" smtClean="0"/>
              <a:t>, Andrej </a:t>
            </a:r>
            <a:r>
              <a:rPr lang="en-US" dirty="0" err="1" smtClean="0"/>
              <a:t>Mrvar</a:t>
            </a:r>
            <a:r>
              <a:rPr lang="en-US" dirty="0" smtClean="0"/>
              <a:t> and Vladimir </a:t>
            </a:r>
            <a:r>
              <a:rPr lang="en-US" dirty="0" err="1" smtClean="0"/>
              <a:t>Batagelj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40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557"/>
            <a:ext cx="10515600" cy="5198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449"/>
          </a:xfrm>
        </p:spPr>
        <p:txBody>
          <a:bodyPr/>
          <a:lstStyle/>
          <a:p>
            <a:r>
              <a:rPr lang="en-US" b="1" dirty="0" err="1" smtClean="0"/>
              <a:t>Pajek</a:t>
            </a:r>
            <a:r>
              <a:rPr lang="en-US" b="1" dirty="0" smtClean="0"/>
              <a:t>: Open and Visualize Networks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5033"/>
            <a:ext cx="10515600" cy="9541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Open it in </a:t>
            </a:r>
            <a:r>
              <a:rPr lang="en-US" dirty="0" err="1"/>
              <a:t>Pajek</a:t>
            </a:r>
            <a:r>
              <a:rPr lang="en-US" dirty="0"/>
              <a:t> by either clicking on the yellow folder </a:t>
            </a:r>
            <a:r>
              <a:rPr lang="en-US" dirty="0" smtClean="0"/>
              <a:t>icon </a:t>
            </a:r>
            <a:r>
              <a:rPr lang="en-US" dirty="0"/>
              <a:t>under the word "Network" or by selecting </a:t>
            </a:r>
            <a:r>
              <a:rPr lang="en-US" b="1" dirty="0" smtClean="0"/>
              <a:t>File&gt;Network&gt;Read</a:t>
            </a:r>
            <a:r>
              <a:rPr lang="en-US" dirty="0" smtClean="0"/>
              <a:t> </a:t>
            </a:r>
            <a:r>
              <a:rPr lang="en-US" dirty="0"/>
              <a:t>from the main menu panel </a:t>
            </a:r>
            <a:endParaRPr lang="en-US" dirty="0" smtClean="0"/>
          </a:p>
          <a:p>
            <a:r>
              <a:rPr lang="en-US" dirty="0"/>
              <a:t>Visualize the network using </a:t>
            </a:r>
            <a:r>
              <a:rPr lang="en-US" dirty="0" err="1"/>
              <a:t>Pajek's</a:t>
            </a:r>
            <a:r>
              <a:rPr lang="en-US" dirty="0"/>
              <a:t> </a:t>
            </a:r>
            <a:r>
              <a:rPr lang="en-US" b="1" dirty="0"/>
              <a:t>Draw&gt;Draw</a:t>
            </a:r>
            <a:r>
              <a:rPr lang="en-US" dirty="0"/>
              <a:t> </a:t>
            </a:r>
            <a:r>
              <a:rPr lang="en-US" dirty="0" smtClean="0"/>
              <a:t>command </a:t>
            </a:r>
            <a:r>
              <a:rPr lang="en-US" dirty="0"/>
              <a:t>from the main menu panel.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2444" y="2574108"/>
            <a:ext cx="313509" cy="316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87095" y="2038531"/>
            <a:ext cx="492036" cy="316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4267" y="220477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87095" y="16691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Pajek</a:t>
            </a:r>
            <a:r>
              <a:rPr lang="en-US" b="1" dirty="0" smtClean="0"/>
              <a:t>: Centrality Calculation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1487"/>
            <a:ext cx="10515600" cy="2268958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Calculation: Network &gt; Create Vector &gt; Centrality &gt; Degree</a:t>
            </a:r>
          </a:p>
          <a:p>
            <a:r>
              <a:rPr lang="en-US" dirty="0" err="1" smtClean="0"/>
              <a:t>Betweenness</a:t>
            </a:r>
            <a:endParaRPr lang="en-US" dirty="0" smtClean="0"/>
          </a:p>
          <a:p>
            <a:pPr lvl="1"/>
            <a:r>
              <a:rPr lang="en-US" dirty="0"/>
              <a:t>Network &gt; Create Vector &gt; Centrality &gt; </a:t>
            </a:r>
            <a:r>
              <a:rPr lang="en-US" dirty="0" err="1" smtClean="0"/>
              <a:t>Betweenness</a:t>
            </a:r>
            <a:endParaRPr lang="en-US" dirty="0" smtClean="0"/>
          </a:p>
          <a:p>
            <a:r>
              <a:rPr lang="en-US" dirty="0" smtClean="0"/>
              <a:t>Closeness</a:t>
            </a:r>
          </a:p>
          <a:p>
            <a:pPr lvl="1"/>
            <a:r>
              <a:rPr lang="en-US" dirty="0"/>
              <a:t>Network &gt; Create Vector &gt; Centrality </a:t>
            </a:r>
            <a:r>
              <a:rPr lang="en-US" dirty="0" smtClean="0"/>
              <a:t>&gt; Closeness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01" y="3270444"/>
            <a:ext cx="8321584" cy="3587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1360" y="3985005"/>
            <a:ext cx="1236617" cy="1423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5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4" y="2849384"/>
            <a:ext cx="11000952" cy="3357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Pajek</a:t>
            </a:r>
            <a:r>
              <a:rPr lang="en-US" b="1" dirty="0"/>
              <a:t>: </a:t>
            </a:r>
            <a:r>
              <a:rPr lang="en-US" b="1" dirty="0" smtClean="0"/>
              <a:t>Visualizing Centrality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40"/>
            <a:ext cx="10515600" cy="1265918"/>
          </a:xfrm>
        </p:spPr>
        <p:txBody>
          <a:bodyPr/>
          <a:lstStyle/>
          <a:p>
            <a:r>
              <a:rPr lang="en-US" dirty="0" smtClean="0"/>
              <a:t>Set the degree centrality as the first vector</a:t>
            </a:r>
          </a:p>
          <a:p>
            <a:r>
              <a:rPr lang="en-US" dirty="0" smtClean="0"/>
              <a:t>Draw &gt; Network + First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02629" y="4319451"/>
            <a:ext cx="5129348" cy="505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413965" y="3353256"/>
            <a:ext cx="2182511" cy="28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3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48" y="1825625"/>
            <a:ext cx="3119497" cy="175661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2505" y="1776663"/>
            <a:ext cx="7579895" cy="4824162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etworks are built with two fundamental building blocks: node and edges.  </a:t>
            </a:r>
          </a:p>
          <a:p>
            <a:pPr lvl="1"/>
            <a:endParaRPr lang="en-US" dirty="0"/>
          </a:p>
          <a:p>
            <a:r>
              <a:rPr lang="en-US" dirty="0" smtClean="0"/>
              <a:t>A node represents the entity of interest. </a:t>
            </a:r>
          </a:p>
          <a:p>
            <a:pPr lvl="1"/>
            <a:endParaRPr lang="en-US" dirty="0"/>
          </a:p>
          <a:p>
            <a:r>
              <a:rPr lang="en-US" dirty="0" smtClean="0"/>
              <a:t>An edge is a connection between entities. </a:t>
            </a:r>
          </a:p>
          <a:p>
            <a:pPr lvl="1"/>
            <a:r>
              <a:rPr lang="en-US" dirty="0" smtClean="0"/>
              <a:t>Can be directed (one-way) or undirected (mutual) relationships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Nodes and edges can be manipulated based on the context to create different types of networks. 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/>
          </p:nvPr>
        </p:nvGraphicFramePr>
        <p:xfrm>
          <a:off x="7569200" y="4111625"/>
          <a:ext cx="44190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1891"/>
                <a:gridCol w="976376"/>
                <a:gridCol w="15208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Discipline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Points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Lines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Edges,</a:t>
                      </a:r>
                      <a:r>
                        <a:rPr lang="en-US" baseline="0" dirty="0" smtClean="0"/>
                        <a:t> arcs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 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Physics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Ties, 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Various Network Configurations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Regardless of network type, the nodes and edges from the network can calculate useful </a:t>
            </a:r>
            <a:r>
              <a:rPr lang="en-US" b="1" dirty="0" smtClean="0"/>
              <a:t>network</a:t>
            </a:r>
            <a:r>
              <a:rPr lang="en-US" dirty="0" smtClean="0"/>
              <a:t> and </a:t>
            </a:r>
            <a:r>
              <a:rPr lang="en-US" b="1" dirty="0" smtClean="0"/>
              <a:t>node</a:t>
            </a:r>
            <a:r>
              <a:rPr lang="en-US" dirty="0" smtClean="0"/>
              <a:t> </a:t>
            </a:r>
            <a:r>
              <a:rPr lang="en-US" b="1" dirty="0" smtClean="0"/>
              <a:t>level</a:t>
            </a:r>
            <a:r>
              <a:rPr lang="en-US" dirty="0" smtClean="0"/>
              <a:t> measures.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530064"/>
            <a:ext cx="4315326" cy="3519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9800" y="2587625"/>
            <a:ext cx="71986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Examples of various types of network configurations include: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 smtClean="0"/>
              <a:t>An undirected network with only a single type of node and edge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 smtClean="0"/>
              <a:t>A network with a number of discrete node and edge types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 smtClean="0"/>
              <a:t>A network with varying node and edge weights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 smtClean="0"/>
              <a:t>A directed network in which each edge has a direction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414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9738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Terminology</a:t>
            </a:r>
          </a:p>
          <a:p>
            <a:r>
              <a:rPr lang="en-US" dirty="0" smtClean="0"/>
              <a:t>Network Metrics</a:t>
            </a:r>
          </a:p>
          <a:p>
            <a:pPr lvl="1"/>
            <a:r>
              <a:rPr lang="en-US" sz="2300" dirty="0" smtClean="0"/>
              <a:t>Node Level</a:t>
            </a:r>
          </a:p>
          <a:p>
            <a:pPr lvl="1"/>
            <a:r>
              <a:rPr lang="en-US" sz="2300" dirty="0" smtClean="0"/>
              <a:t>Network Level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Models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ER Random Graph </a:t>
            </a:r>
          </a:p>
          <a:p>
            <a:pPr lvl="1"/>
            <a:r>
              <a:rPr lang="en-US" sz="2300" dirty="0">
                <a:solidFill>
                  <a:schemeClr val="bg1">
                    <a:lumMod val="75000"/>
                  </a:schemeClr>
                </a:solidFill>
              </a:rPr>
              <a:t>Scale-free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Small World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Web as a Network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Hubs and Authorities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HITS</a:t>
            </a:r>
          </a:p>
          <a:p>
            <a:pPr lvl="1"/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</a:rPr>
              <a:t>PageRank</a:t>
            </a:r>
          </a:p>
          <a:p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Network Diffusion: the SIR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 Tools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Selected Open Source Visualization Tools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UCINET/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NetDraw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Pajek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Example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ED1E-F1FD-40D8-AA92-9B1026BBE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Metrics – Node Level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 smtClean="0"/>
              <a:t>Four standard centrality measures (summarized below) can identify a nodes’ importance with a network. 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7309343"/>
                  </p:ext>
                </p:extLst>
              </p:nvPr>
            </p:nvGraphicFramePr>
            <p:xfrm>
              <a:off x="155644" y="2282576"/>
              <a:ext cx="11867742" cy="4243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6796"/>
                    <a:gridCol w="3250300"/>
                    <a:gridCol w="4513634"/>
                    <a:gridCol w="260701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Centrality</a:t>
                          </a:r>
                          <a:r>
                            <a:rPr lang="en-US" sz="2000" b="1" baseline="0" dirty="0" smtClean="0"/>
                            <a:t> Measure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Purpose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Description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Formula</a:t>
                          </a:r>
                          <a:endParaRPr lang="en-US" sz="2000" b="1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Degree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</a:t>
                          </a:r>
                          <a:r>
                            <a:rPr lang="en-US" sz="1800" baseline="0" dirty="0" smtClean="0"/>
                            <a:t> immediate influence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Number of links leading in or out of a node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Closeness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how quickly a node can reach others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Average number of hops required to reach every other node on the network (sum of all distances to</a:t>
                          </a:r>
                          <a:r>
                            <a:rPr lang="en-US" sz="1800" baseline="0" dirty="0" smtClean="0"/>
                            <a:t> other nodes</a:t>
                          </a:r>
                          <a:r>
                            <a:rPr lang="en-US" sz="1800" dirty="0" smtClean="0"/>
                            <a:t>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Eigenvector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how well connected a node</a:t>
                          </a:r>
                          <a:r>
                            <a:rPr lang="en-US" sz="1800" baseline="0" dirty="0" smtClean="0"/>
                            <a:t> is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Summed connections to others weighted by their centralities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bg-BG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bg-BG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bg-BG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err="1" smtClean="0"/>
                            <a:t>Betweenness</a:t>
                          </a:r>
                          <a:r>
                            <a:rPr lang="en-US" sz="1800" baseline="0" dirty="0" smtClean="0"/>
                            <a:t>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importance of social position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Number of shortest paths passing through a node divided by all shortest paths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5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𝑖𝑘𝑗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7309343"/>
                  </p:ext>
                </p:extLst>
              </p:nvPr>
            </p:nvGraphicFramePr>
            <p:xfrm>
              <a:off x="155644" y="2282576"/>
              <a:ext cx="11867742" cy="4243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6796"/>
                    <a:gridCol w="3250300"/>
                    <a:gridCol w="4513634"/>
                    <a:gridCol w="2607012"/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Centrality</a:t>
                          </a:r>
                          <a:r>
                            <a:rPr lang="en-US" sz="2000" b="1" baseline="0" dirty="0" smtClean="0"/>
                            <a:t> Measure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Purpose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Description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Formula</a:t>
                          </a:r>
                          <a:endParaRPr lang="en-US" sz="2000" b="1" dirty="0"/>
                        </a:p>
                      </a:txBody>
                      <a:tcPr anchor="ctr"/>
                    </a:tc>
                  </a:tr>
                  <a:tr h="917956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Degree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</a:t>
                          </a:r>
                          <a:r>
                            <a:rPr lang="en-US" sz="1800" baseline="0" dirty="0" smtClean="0"/>
                            <a:t> immediate influence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Number of links leading in or out of a node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55374" t="-79470" r="-467" b="-286755"/>
                          </a:stretch>
                        </a:blipFill>
                      </a:tcPr>
                    </a:tc>
                  </a:tr>
                  <a:tr h="917956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Closeness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how quickly a node can reach others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Average number of hops required to reach every other node on the network (sum of all distances to</a:t>
                          </a:r>
                          <a:r>
                            <a:rPr lang="en-US" sz="1800" baseline="0" dirty="0" smtClean="0"/>
                            <a:t> other nodes</a:t>
                          </a:r>
                          <a:r>
                            <a:rPr lang="en-US" sz="1800" dirty="0" smtClean="0"/>
                            <a:t>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55374" t="-179470" r="-467" b="-186755"/>
                          </a:stretch>
                        </a:blipFill>
                      </a:tcPr>
                    </a:tc>
                  </a:tr>
                  <a:tr h="788162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Eigenvector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how well connected a node</a:t>
                          </a:r>
                          <a:r>
                            <a:rPr lang="en-US" sz="1800" baseline="0" dirty="0" smtClean="0"/>
                            <a:t> is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Summed connections to others weighted by their centralities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55374" t="-327132" r="-467" b="-118605"/>
                          </a:stretch>
                        </a:blipFill>
                      </a:tcPr>
                    </a:tc>
                  </a:tr>
                  <a:tr h="917956">
                    <a:tc>
                      <a:txBody>
                        <a:bodyPr/>
                        <a:lstStyle/>
                        <a:p>
                          <a:r>
                            <a:rPr lang="en-US" sz="1800" dirty="0" err="1" smtClean="0"/>
                            <a:t>Betweenness</a:t>
                          </a:r>
                          <a:r>
                            <a:rPr lang="en-US" sz="1800" baseline="0" dirty="0" smtClean="0"/>
                            <a:t>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Measures importance of social position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Number of shortest paths passing through a node divided by all shortest paths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55374" t="-364901" r="-467" b="-132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3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 Metrics – Network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0558" cy="4351338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etwork level metrics can understand the overall nature of the network.</a:t>
            </a:r>
          </a:p>
          <a:p>
            <a:pPr lvl="1"/>
            <a:endParaRPr lang="en-US" dirty="0"/>
          </a:p>
          <a:p>
            <a:r>
              <a:rPr lang="en-US" dirty="0" smtClean="0"/>
              <a:t>Some of the most basic measures include:</a:t>
            </a:r>
          </a:p>
          <a:p>
            <a:pPr lvl="1"/>
            <a:r>
              <a:rPr lang="en-US" dirty="0" smtClean="0"/>
              <a:t>Network Size – measuring how many nodes are in the network</a:t>
            </a:r>
          </a:p>
          <a:p>
            <a:pPr lvl="1"/>
            <a:r>
              <a:rPr lang="en-US" dirty="0" smtClean="0"/>
              <a:t>Density – sum of edges divided by number of possible edges. Gives insight to how quickly information diffuses among the nodes.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F693-E489-4909-A26C-85FE3E8752F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73" y="4307138"/>
            <a:ext cx="2200275" cy="1647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394" y="4454525"/>
            <a:ext cx="2124075" cy="1647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8253" y="6176963"/>
            <a:ext cx="24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</a:t>
            </a:r>
            <a:r>
              <a:rPr lang="en-US" dirty="0" smtClean="0"/>
              <a:t> – 12; </a:t>
            </a:r>
            <a:r>
              <a:rPr lang="en-US" b="1" dirty="0" smtClean="0"/>
              <a:t>Density </a:t>
            </a:r>
            <a:r>
              <a:rPr lang="en-US" dirty="0" smtClean="0"/>
              <a:t>– 25%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82590" y="6178300"/>
            <a:ext cx="24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</a:t>
            </a:r>
            <a:r>
              <a:rPr lang="en-US" dirty="0" smtClean="0"/>
              <a:t> – 12; </a:t>
            </a:r>
            <a:r>
              <a:rPr lang="en-US" b="1" dirty="0" smtClean="0"/>
              <a:t>Density </a:t>
            </a:r>
            <a:r>
              <a:rPr lang="en-US" dirty="0" smtClean="0"/>
              <a:t>– 39%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8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2776</Words>
  <Application>Microsoft Office PowerPoint</Application>
  <PresentationFormat>Widescreen</PresentationFormat>
  <Paragraphs>487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SimSun</vt:lpstr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Office Theme</vt:lpstr>
      <vt:lpstr>Network Science Overview</vt:lpstr>
      <vt:lpstr>Outline</vt:lpstr>
      <vt:lpstr>Introduction</vt:lpstr>
      <vt:lpstr>Introduction – Examples of Networks</vt:lpstr>
      <vt:lpstr>Network Terminology</vt:lpstr>
      <vt:lpstr>Various Network Configurations</vt:lpstr>
      <vt:lpstr>Outline</vt:lpstr>
      <vt:lpstr>Network Metrics – Node Level</vt:lpstr>
      <vt:lpstr>Network Metrics – Network Level</vt:lpstr>
      <vt:lpstr>Network Metrics – Length and Distance</vt:lpstr>
      <vt:lpstr>Network Metrics – Connected Components and Bridges</vt:lpstr>
      <vt:lpstr>Network Metrics – Eccentricity, Diameter, Radius</vt:lpstr>
      <vt:lpstr>Network Metrics – Dyads and Cliques</vt:lpstr>
      <vt:lpstr>Outline</vt:lpstr>
      <vt:lpstr>Network Models: Erdos-Renyi Random Graph</vt:lpstr>
      <vt:lpstr>Erdos-Renyi Random Graph Example</vt:lpstr>
      <vt:lpstr>Network Models: Scale-free Network</vt:lpstr>
      <vt:lpstr>Scale-free Network Example</vt:lpstr>
      <vt:lpstr>Scale-free Network vs Random Graph</vt:lpstr>
      <vt:lpstr>Network Models: Small World Network</vt:lpstr>
      <vt:lpstr>Small World Network Example</vt:lpstr>
      <vt:lpstr>Outline</vt:lpstr>
      <vt:lpstr>The Web as a Network</vt:lpstr>
      <vt:lpstr>The Web as a Network – Authorities and Hubs</vt:lpstr>
      <vt:lpstr>The Web as a Network – Authorities and Hubs</vt:lpstr>
      <vt:lpstr>The Web as a Network – HITS</vt:lpstr>
      <vt:lpstr>The Web as a Network – PageRank</vt:lpstr>
      <vt:lpstr>The Web as a Network – PageRank Algorithm</vt:lpstr>
      <vt:lpstr>The Web as a Network – PageRank Example</vt:lpstr>
      <vt:lpstr>The Web as a Network – PageRank Extensions</vt:lpstr>
      <vt:lpstr>Outline</vt:lpstr>
      <vt:lpstr>Network Diffusion</vt:lpstr>
      <vt:lpstr>Network Diffusion: the SIR Model</vt:lpstr>
      <vt:lpstr>Illustration: the SIR Model</vt:lpstr>
      <vt:lpstr>Network Diffusion: the SIR Model</vt:lpstr>
      <vt:lpstr>Outline</vt:lpstr>
      <vt:lpstr>Network Visualization Tools</vt:lpstr>
      <vt:lpstr>Selected Open Source Network Visualization Tools</vt:lpstr>
      <vt:lpstr>UCINET – Loading Data from Excel</vt:lpstr>
      <vt:lpstr>UCINET – Visualizing the Data</vt:lpstr>
      <vt:lpstr>Pajek: Introduction</vt:lpstr>
      <vt:lpstr>Pajek: Open and Visualize Networks</vt:lpstr>
      <vt:lpstr>Pajek: Centrality Calculation</vt:lpstr>
      <vt:lpstr>Pajek: Visualizing Centrality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Science</dc:title>
  <dc:creator>Li, Weifeng - (weifengli)</dc:creator>
  <cp:lastModifiedBy>sagars</cp:lastModifiedBy>
  <cp:revision>145</cp:revision>
  <dcterms:created xsi:type="dcterms:W3CDTF">2016-02-02T22:44:27Z</dcterms:created>
  <dcterms:modified xsi:type="dcterms:W3CDTF">2016-02-22T19:53:14Z</dcterms:modified>
</cp:coreProperties>
</file>